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70" r:id="rId12"/>
    <p:sldId id="266" r:id="rId13"/>
    <p:sldId id="267" r:id="rId14"/>
    <p:sldId id="268" r:id="rId15"/>
    <p:sldId id="269" r:id="rId16"/>
    <p:sldId id="274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embeddedFontLst>
    <p:embeddedFont>
      <p:font typeface="Bebas Neue" panose="020B0606020202050201" pitchFamily="34" charset="0"/>
      <p:regular r:id="rId23"/>
    </p:embeddedFont>
  </p:embeddedFontLst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realiquez-2019342" initials="JR" lastIdx="1" clrIdx="0">
    <p:extLst>
      <p:ext uri="{19B8F6BF-5375-455C-9EA6-DF929625EA0E}">
        <p15:presenceInfo xmlns:p15="http://schemas.microsoft.com/office/powerpoint/2012/main" userId="S::jrealiquez-2019342@kinal.edu.gt::8f577da0-1cfa-4b7c-9603-dce91a9ee7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5D8A1-EE53-5B17-C8FD-3868D2224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FEA569-CA12-1296-166D-D0364259D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4F93B8-30D4-4058-5504-72DE7FFD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C561A6-56E7-2D68-999A-8D762888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A9D232-7B50-8BE7-FA12-4ED6D836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7117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76A57-8388-AA51-1B92-6B9F055D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1E0C78-B66E-FF7D-07DE-DC23CA0E9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BE394F-69FE-6BE1-32D5-75E51B79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DC5E20-D842-0187-22FE-52B8C0C4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C09899-94FB-BB9D-9BFB-BD803556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2688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79DB60-E973-AB03-9410-B6C5943E3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4BA7C7-6B37-733F-79E4-47B04052B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BF859B-245E-9749-40C1-149E1015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089618-BFDF-A6E2-2E51-4945E01D5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EFD567-CFF4-A026-2C18-087BC16B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6446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7CFCA-6714-6946-5E3F-C004DFA7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0D679E-5A65-FAAD-D3ED-A73314925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CDCC19-CDEE-9089-9C66-0C3C4394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645532-7A9B-6C95-1D3E-688440A3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EDBBD5-6E9B-F28E-14C7-3EB48897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5936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791A3-6FB1-40BA-E6CA-E9842E05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606B94-3D03-A302-FA72-746C5021C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65002A-DB5C-9088-3E61-950B9249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EAFD36-0344-5D97-5BD7-2396A8F94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3DAE68-AE78-B918-3BD8-CC35288C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6745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F3B06-2BF8-C901-7A20-28C44E25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30348-4058-7D31-2C4F-5ADA77BB4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AD6B5D-E083-9840-F50D-480FFAB9D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69B1AA-FCDF-1512-248E-267496D0A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412844-AB29-3212-F378-2B533BCE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DCA9DD-7462-9254-8FE8-95E31CE3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244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C0FB8-A8FC-B83A-2C27-9AF9FCDB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06DAE4-9CA1-18CD-0E3D-55C3471E4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3D82E1-4F3F-C0CD-30D6-1EA63DDAA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28D8C16-45DC-C83C-AB37-850900480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E8F1FDB-348F-53BB-77BB-6091D3F27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BDD68E-6E38-419A-00B1-BAA3EFD7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411CC5-B266-052A-857A-4E19C294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3C81862-5BDF-674F-CDCC-D76EBB1D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1089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6A2A3-B008-E310-C903-CA0EE6B9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1137A6-C612-09EA-8687-A459C537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FBCB08-37B4-CE31-D161-A92D0C0A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C8BB1B3-AC14-52E4-3A41-3CE74C90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7936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BF9BC-9449-1D8F-E621-0A1A9503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30600C-B364-178B-DBC1-43E91B37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D002C2-4F5F-9768-3F17-066DFCD8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85626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729D7-9FAF-66D1-E998-80FAE6A1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B7D342-5ED6-6CD2-88D1-B45D1230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B53F3E-ABB4-4C67-C44B-C7559CA3A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7596FA-0557-D2BB-025F-2A6FD242F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80E0A6-EBE8-4C65-DD9F-D5F06C2F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DC6DAF-4C1F-7600-E781-76B1694F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7152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2F6F2-419A-3648-0FE9-B969A6DD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01EED8-9B9F-3B3B-292C-3B38E0988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6759EA-C13A-A04B-D410-9D1E4BAA8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838CE1-7163-57A9-E49A-0374069CA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CC4A6B-EB20-3340-654E-1FB05433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05F2DB-F9E7-93EE-5DB9-7AE23FA9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77109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CD3AF75-5252-EA83-9E78-ACDD3E92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A14A83-68F0-C60F-F79D-4DE531141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870824-440B-DF3C-B5CA-BD713D791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1B0F-77F3-4402-BC1C-E46E9617D573}" type="datetimeFigureOut">
              <a:rPr lang="es-GT" smtClean="0"/>
              <a:t>13/05/2024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25AEDF-3769-7144-9B9D-B2F37DD69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5032F8-C995-50FB-CDB6-B14D86984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6DFA5-87BF-4B42-96B5-BBD9E0D1435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44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2.jpe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62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753705-4B6D-BA89-BAA3-915E6B9D2BB9}"/>
              </a:ext>
            </a:extLst>
          </p:cNvPr>
          <p:cNvSpPr txBox="1"/>
          <p:nvPr/>
        </p:nvSpPr>
        <p:spPr>
          <a:xfrm>
            <a:off x="663883" y="4835894"/>
            <a:ext cx="4373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 err="1">
                <a:solidFill>
                  <a:schemeClr val="bg1"/>
                </a:solidFill>
                <a:latin typeface="+mj-lt"/>
              </a:rPr>
              <a:t>npm</a:t>
            </a:r>
            <a:r>
              <a:rPr lang="es-GT" dirty="0">
                <a:solidFill>
                  <a:schemeClr val="bg1"/>
                </a:solidFill>
                <a:latin typeface="+mj-lt"/>
              </a:rPr>
              <a:t> </a:t>
            </a:r>
            <a:r>
              <a:rPr lang="es-GT" dirty="0" err="1">
                <a:solidFill>
                  <a:schemeClr val="bg1"/>
                </a:solidFill>
                <a:latin typeface="+mj-lt"/>
              </a:rPr>
              <a:t>install</a:t>
            </a:r>
            <a:r>
              <a:rPr lang="es-GT" dirty="0">
                <a:solidFill>
                  <a:schemeClr val="bg1"/>
                </a:solidFill>
                <a:latin typeface="+mj-lt"/>
              </a:rPr>
              <a:t> -g cordova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cordova </a:t>
            </a:r>
            <a:r>
              <a:rPr lang="es-GT" dirty="0" err="1">
                <a:solidFill>
                  <a:schemeClr val="bg1"/>
                </a:solidFill>
                <a:latin typeface="+mj-lt"/>
              </a:rPr>
              <a:t>create</a:t>
            </a:r>
            <a:r>
              <a:rPr lang="es-GT" dirty="0">
                <a:solidFill>
                  <a:schemeClr val="bg1"/>
                </a:solidFill>
                <a:latin typeface="+mj-lt"/>
              </a:rPr>
              <a:t> </a:t>
            </a:r>
            <a:r>
              <a:rPr lang="es-GT" dirty="0" err="1">
                <a:solidFill>
                  <a:schemeClr val="bg1"/>
                </a:solidFill>
                <a:latin typeface="+mj-lt"/>
              </a:rPr>
              <a:t>MyApp</a:t>
            </a:r>
            <a:endParaRPr lang="es-GT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cd </a:t>
            </a:r>
            <a:r>
              <a:rPr lang="es-GT" dirty="0" err="1">
                <a:solidFill>
                  <a:schemeClr val="bg1"/>
                </a:solidFill>
                <a:latin typeface="+mj-lt"/>
              </a:rPr>
              <a:t>MyApp</a:t>
            </a:r>
            <a:endParaRPr lang="es-GT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cordova </a:t>
            </a:r>
            <a:r>
              <a:rPr lang="es-GT" dirty="0" err="1">
                <a:solidFill>
                  <a:schemeClr val="bg1"/>
                </a:solidFill>
                <a:latin typeface="+mj-lt"/>
              </a:rPr>
              <a:t>platform</a:t>
            </a:r>
            <a:r>
              <a:rPr lang="es-GT" dirty="0">
                <a:solidFill>
                  <a:schemeClr val="bg1"/>
                </a:solidFill>
                <a:latin typeface="+mj-lt"/>
              </a:rPr>
              <a:t> </a:t>
            </a:r>
            <a:r>
              <a:rPr lang="es-GT" dirty="0" err="1">
                <a:solidFill>
                  <a:schemeClr val="bg1"/>
                </a:solidFill>
                <a:latin typeface="+mj-lt"/>
              </a:rPr>
              <a:t>add</a:t>
            </a:r>
            <a:r>
              <a:rPr lang="es-GT" dirty="0">
                <a:solidFill>
                  <a:schemeClr val="bg1"/>
                </a:solidFill>
                <a:latin typeface="+mj-lt"/>
              </a:rPr>
              <a:t> browser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cordova run browser</a:t>
            </a:r>
          </a:p>
          <a:p>
            <a:endParaRPr lang="es-GT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B15F23-32F1-5E42-B1E5-D62059A62248}"/>
              </a:ext>
            </a:extLst>
          </p:cNvPr>
          <p:cNvSpPr txBox="1"/>
          <p:nvPr/>
        </p:nvSpPr>
        <p:spPr>
          <a:xfrm>
            <a:off x="9880599" y="5990392"/>
            <a:ext cx="194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chemeClr val="bg1"/>
                </a:solidFill>
                <a:latin typeface="+mj-lt"/>
              </a:rPr>
              <a:t>Joshua Realiquez</a:t>
            </a:r>
            <a:endParaRPr lang="es-GT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4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24716A-A84D-8BF8-5322-413309863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199" y="1200934"/>
            <a:ext cx="9499601" cy="565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B15F23-32F1-5E42-B1E5-D62059A62248}"/>
              </a:ext>
            </a:extLst>
          </p:cNvPr>
          <p:cNvSpPr txBox="1"/>
          <p:nvPr/>
        </p:nvSpPr>
        <p:spPr>
          <a:xfrm>
            <a:off x="9880599" y="5990392"/>
            <a:ext cx="194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chemeClr val="bg1"/>
                </a:solidFill>
                <a:latin typeface="+mj-lt"/>
              </a:rPr>
              <a:t>Joshua Realiquez</a:t>
            </a:r>
            <a:endParaRPr lang="es-GT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3418483-AE0E-B7CF-A974-23A9D3886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08" y="2204868"/>
            <a:ext cx="10450383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B15F23-32F1-5E42-B1E5-D62059A62248}"/>
              </a:ext>
            </a:extLst>
          </p:cNvPr>
          <p:cNvSpPr txBox="1"/>
          <p:nvPr/>
        </p:nvSpPr>
        <p:spPr>
          <a:xfrm>
            <a:off x="9880599" y="5990392"/>
            <a:ext cx="194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chemeClr val="bg1"/>
                </a:solidFill>
                <a:latin typeface="+mj-lt"/>
              </a:rPr>
              <a:t>Joshua Realiquez</a:t>
            </a:r>
            <a:endParaRPr lang="es-GT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C5B166-AE60-925C-8024-3631FCB65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65" y="2324911"/>
            <a:ext cx="10746469" cy="22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B15F23-32F1-5E42-B1E5-D62059A62248}"/>
              </a:ext>
            </a:extLst>
          </p:cNvPr>
          <p:cNvSpPr txBox="1"/>
          <p:nvPr/>
        </p:nvSpPr>
        <p:spPr>
          <a:xfrm>
            <a:off x="9880599" y="5990392"/>
            <a:ext cx="194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chemeClr val="bg1"/>
                </a:solidFill>
                <a:latin typeface="+mj-lt"/>
              </a:rPr>
              <a:t>Joshua Realiquez</a:t>
            </a:r>
            <a:endParaRPr lang="es-GT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5663E1A-982F-FA0B-A8D1-7FB064815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781" y="2198379"/>
            <a:ext cx="6256438" cy="24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2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B15F23-32F1-5E42-B1E5-D62059A62248}"/>
              </a:ext>
            </a:extLst>
          </p:cNvPr>
          <p:cNvSpPr txBox="1"/>
          <p:nvPr/>
        </p:nvSpPr>
        <p:spPr>
          <a:xfrm>
            <a:off x="9880599" y="5990392"/>
            <a:ext cx="194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chemeClr val="bg1"/>
                </a:solidFill>
                <a:latin typeface="+mj-lt"/>
              </a:rPr>
              <a:t>Joshua Realiquez</a:t>
            </a:r>
            <a:endParaRPr lang="es-GT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5F7086-E790-6AEA-1B8A-96F1AFEF5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369" y="1381192"/>
            <a:ext cx="8081261" cy="40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0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B15F23-32F1-5E42-B1E5-D62059A62248}"/>
              </a:ext>
            </a:extLst>
          </p:cNvPr>
          <p:cNvSpPr txBox="1"/>
          <p:nvPr/>
        </p:nvSpPr>
        <p:spPr>
          <a:xfrm>
            <a:off x="9880599" y="5990392"/>
            <a:ext cx="194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chemeClr val="bg1"/>
                </a:solidFill>
                <a:latin typeface="+mj-lt"/>
              </a:rPr>
              <a:t>Joshua Realiquez</a:t>
            </a:r>
            <a:endParaRPr lang="es-GT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8064B42-C9BF-15BB-86B9-23C8E7EAB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750" y="2204182"/>
            <a:ext cx="9181504" cy="24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6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674675B-24C2-F99B-9EB8-4C57EC9ED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6" y="966667"/>
            <a:ext cx="9631668" cy="49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1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6A6F0F-844E-1F62-C42F-E6D515FDE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69" y="0"/>
            <a:ext cx="3214103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74050F-2D4E-92AD-15CC-1B9DF597D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604" y="28575"/>
            <a:ext cx="4109605" cy="68008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84C7A80-7734-A142-14FF-9B87EBF88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861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3973CF-4B02-C4C1-DC35-BF1529235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69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tflix animacion">
            <a:hlinkClick r:id="" action="ppaction://media"/>
            <a:extLst>
              <a:ext uri="{FF2B5EF4-FFF2-40B4-BE49-F238E27FC236}">
                <a16:creationId xmlns:a16="http://schemas.microsoft.com/office/drawing/2014/main" id="{A05D8E9D-8E49-3781-37C3-635E69B8D7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0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  <p:pic>
        <p:nvPicPr>
          <p:cNvPr id="1026" name="Picture 2" descr="IBM MobileFirst Platform Foundation: Get the best Experience!">
            <a:extLst>
              <a:ext uri="{FF2B5EF4-FFF2-40B4-BE49-F238E27FC236}">
                <a16:creationId xmlns:a16="http://schemas.microsoft.com/office/drawing/2014/main" id="{339870D4-F431-A16A-BBAC-DA5457D9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6" y="1530880"/>
            <a:ext cx="33337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2432132-37F5-2B3C-8E17-900B396F64A8}"/>
              </a:ext>
            </a:extLst>
          </p:cNvPr>
          <p:cNvSpPr txBox="1"/>
          <p:nvPr/>
        </p:nvSpPr>
        <p:spPr>
          <a:xfrm>
            <a:off x="3551016" y="5103674"/>
            <a:ext cx="4710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5400" dirty="0">
                <a:solidFill>
                  <a:schemeClr val="bg1"/>
                </a:solidFill>
                <a:latin typeface="Bebas Neue" panose="020B0606020202050201" pitchFamily="34" charset="0"/>
              </a:rPr>
              <a:t>APLICACIONES CON APACHE CORDOVA</a:t>
            </a:r>
          </a:p>
        </p:txBody>
      </p:sp>
      <p:pic>
        <p:nvPicPr>
          <p:cNvPr id="1032" name="Picture 8" descr="Adobe Acrobat Reader: Edit PDF for Android - Download | Bazaar">
            <a:extLst>
              <a:ext uri="{FF2B5EF4-FFF2-40B4-BE49-F238E27FC236}">
                <a16:creationId xmlns:a16="http://schemas.microsoft.com/office/drawing/2014/main" id="{BBF99AA2-86F3-7891-B6C7-80A3F28B2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85" y="1660155"/>
            <a:ext cx="3982857" cy="30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ello project boards design concept. :: Behance">
            <a:extLst>
              <a:ext uri="{FF2B5EF4-FFF2-40B4-BE49-F238E27FC236}">
                <a16:creationId xmlns:a16="http://schemas.microsoft.com/office/drawing/2014/main" id="{C98D5FF3-B0FF-1A00-409F-98F374D7C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348" y="1660156"/>
            <a:ext cx="4115842" cy="30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7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8EBB5-3644-3D09-6074-23D803FBB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08" y="-120901"/>
            <a:ext cx="3009492" cy="14721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23D574B-C962-4158-2CDD-053BA397A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891" y="1261760"/>
            <a:ext cx="5506218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3D39B72-FB5A-68EC-7CCA-B9FE328E5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835" y="1442091"/>
            <a:ext cx="8840330" cy="682096"/>
          </a:xfrm>
        </p:spPr>
        <p:txBody>
          <a:bodyPr>
            <a:normAutofit/>
          </a:bodyPr>
          <a:lstStyle/>
          <a:p>
            <a:r>
              <a:rPr lang="es-GT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expondrá ahora?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24DEDA4-F355-6809-A220-B3B8A8A74EC1}"/>
              </a:ext>
            </a:extLst>
          </p:cNvPr>
          <p:cNvSpPr txBox="1"/>
          <p:nvPr/>
        </p:nvSpPr>
        <p:spPr>
          <a:xfrm>
            <a:off x="800920" y="5204895"/>
            <a:ext cx="191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Realiquez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317CA6-78DB-21C5-4AAB-3D1841EB3EE0}"/>
              </a:ext>
            </a:extLst>
          </p:cNvPr>
          <p:cNvSpPr txBox="1"/>
          <p:nvPr/>
        </p:nvSpPr>
        <p:spPr>
          <a:xfrm>
            <a:off x="3139245" y="5204895"/>
            <a:ext cx="194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827736D-E34E-2395-A196-227BE0137977}"/>
              </a:ext>
            </a:extLst>
          </p:cNvPr>
          <p:cNvSpPr txBox="1"/>
          <p:nvPr/>
        </p:nvSpPr>
        <p:spPr>
          <a:xfrm>
            <a:off x="5515675" y="5204895"/>
            <a:ext cx="173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Leiva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F48A599-358B-8D7E-8721-5AF4AA7A9533}"/>
              </a:ext>
            </a:extLst>
          </p:cNvPr>
          <p:cNvSpPr txBox="1"/>
          <p:nvPr/>
        </p:nvSpPr>
        <p:spPr>
          <a:xfrm>
            <a:off x="7669731" y="5204895"/>
            <a:ext cx="167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Cabrera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72238F4-3ABC-20C7-4208-A1ED702A4EF2}"/>
              </a:ext>
            </a:extLst>
          </p:cNvPr>
          <p:cNvSpPr txBox="1"/>
          <p:nvPr/>
        </p:nvSpPr>
        <p:spPr>
          <a:xfrm>
            <a:off x="360911" y="325520"/>
            <a:ext cx="2069021" cy="48003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93357"/>
              </a:avLst>
            </a:prstTxWarp>
            <a:spAutoFit/>
          </a:bodyPr>
          <a:lstStyle/>
          <a:p>
            <a:r>
              <a:rPr lang="es-GT" sz="3200" dirty="0" err="1">
                <a:solidFill>
                  <a:srgbClr val="C00000"/>
                </a:solidFill>
                <a:latin typeface="Bebas Neue" panose="020B0606020202050201" pitchFamily="34" charset="0"/>
              </a:rPr>
              <a:t>Coffee</a:t>
            </a:r>
            <a:r>
              <a:rPr lang="es-GT" sz="3200" dirty="0">
                <a:solidFill>
                  <a:srgbClr val="C00000"/>
                </a:solidFill>
                <a:latin typeface="Bebas Neue" panose="020B0606020202050201" pitchFamily="34" charset="0"/>
              </a:rPr>
              <a:t> &amp; </a:t>
            </a:r>
            <a:r>
              <a:rPr lang="es-GT" sz="3200" dirty="0" err="1">
                <a:solidFill>
                  <a:srgbClr val="C00000"/>
                </a:solidFill>
                <a:latin typeface="Bebas Neue" panose="020B0606020202050201" pitchFamily="34" charset="0"/>
              </a:rPr>
              <a:t>code</a:t>
            </a:r>
            <a:endParaRPr lang="es-GT" sz="2800" dirty="0">
              <a:solidFill>
                <a:srgbClr val="C00000"/>
              </a:solidFill>
              <a:latin typeface="Bebas Neue" panose="020B0606020202050201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43ABE89-8831-9A2A-2488-D6D5F24E6FB0}"/>
              </a:ext>
            </a:extLst>
          </p:cNvPr>
          <p:cNvSpPr txBox="1"/>
          <p:nvPr/>
        </p:nvSpPr>
        <p:spPr>
          <a:xfrm>
            <a:off x="9765432" y="5204895"/>
            <a:ext cx="191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Garcia</a:t>
            </a:r>
          </a:p>
        </p:txBody>
      </p:sp>
      <p:pic>
        <p:nvPicPr>
          <p:cNvPr id="6" name="Imagen 5">
            <a:hlinkClick r:id="rId2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2D88B9A-1CD2-6051-4D29-A3624C3A9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9"/>
          <a:stretch/>
        </p:blipFill>
        <p:spPr>
          <a:xfrm rot="16200000">
            <a:off x="800921" y="2986416"/>
            <a:ext cx="1914794" cy="191479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295F77A-4D32-BF72-8697-6A1CA65BC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5" y="2986414"/>
            <a:ext cx="1952898" cy="195289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F392C6F-B00D-0945-74E3-E360CCE64A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7" b="16447"/>
          <a:stretch/>
        </p:blipFill>
        <p:spPr>
          <a:xfrm>
            <a:off x="5515675" y="2986414"/>
            <a:ext cx="1730523" cy="195289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749DB72-3725-FEEA-0703-94F64EF81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30" y="2986414"/>
            <a:ext cx="1672169" cy="19528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78B872-AE19-BE6C-B2C2-C4C538205C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4" t="27530" r="17846" b="35165"/>
          <a:stretch/>
        </p:blipFill>
        <p:spPr>
          <a:xfrm>
            <a:off x="9765432" y="2986414"/>
            <a:ext cx="1914791" cy="19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4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2BB7DCD3-B809-E716-1182-AACB6F14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5000">
                <a:schemeClr val="tx1">
                  <a:alpha val="34000"/>
                </a:schemeClr>
              </a:gs>
              <a:gs pos="100000">
                <a:schemeClr val="tx1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A55678-1425-72DD-B92D-DB536E31263A}"/>
              </a:ext>
            </a:extLst>
          </p:cNvPr>
          <p:cNvSpPr txBox="1"/>
          <p:nvPr/>
        </p:nvSpPr>
        <p:spPr>
          <a:xfrm>
            <a:off x="2901060" y="396262"/>
            <a:ext cx="73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668BA6D-BDE2-EC0D-EBD3-34405133635B}"/>
              </a:ext>
            </a:extLst>
          </p:cNvPr>
          <p:cNvSpPr txBox="1"/>
          <p:nvPr/>
        </p:nvSpPr>
        <p:spPr>
          <a:xfrm>
            <a:off x="3766212" y="396262"/>
            <a:ext cx="90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3B8934-0EF4-3032-0A07-A80A2C828341}"/>
              </a:ext>
            </a:extLst>
          </p:cNvPr>
          <p:cNvSpPr txBox="1"/>
          <p:nvPr/>
        </p:nvSpPr>
        <p:spPr>
          <a:xfrm>
            <a:off x="4807572" y="396262"/>
            <a:ext cx="1051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Películas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4BA478-3563-023A-DC0E-2315A440639E}"/>
              </a:ext>
            </a:extLst>
          </p:cNvPr>
          <p:cNvSpPr txBox="1"/>
          <p:nvPr/>
        </p:nvSpPr>
        <p:spPr>
          <a:xfrm>
            <a:off x="5991356" y="396262"/>
            <a:ext cx="122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Novedades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FB8869-6AAE-9D93-43CE-5EC6E58511B0}"/>
              </a:ext>
            </a:extLst>
          </p:cNvPr>
          <p:cNvSpPr txBox="1"/>
          <p:nvPr/>
        </p:nvSpPr>
        <p:spPr>
          <a:xfrm>
            <a:off x="7346109" y="396262"/>
            <a:ext cx="913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lista</a:t>
            </a:r>
          </a:p>
        </p:txBody>
      </p:sp>
      <p:pic>
        <p:nvPicPr>
          <p:cNvPr id="15" name="Gráfico 14" descr="Lupa con relleno sólido">
            <a:extLst>
              <a:ext uri="{FF2B5EF4-FFF2-40B4-BE49-F238E27FC236}">
                <a16:creationId xmlns:a16="http://schemas.microsoft.com/office/drawing/2014/main" id="{ED6B0172-D8DA-609B-4651-E0EA2DA84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4758" y="445558"/>
            <a:ext cx="301815" cy="301815"/>
          </a:xfrm>
          <a:prstGeom prst="rect">
            <a:avLst/>
          </a:prstGeom>
        </p:spPr>
      </p:pic>
      <p:pic>
        <p:nvPicPr>
          <p:cNvPr id="16" name="Gráfico 15" descr="Timbre con relleno sólido">
            <a:extLst>
              <a:ext uri="{FF2B5EF4-FFF2-40B4-BE49-F238E27FC236}">
                <a16:creationId xmlns:a16="http://schemas.microsoft.com/office/drawing/2014/main" id="{42AF038B-61F0-BFB1-4250-166D4DF7E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47016" y="445558"/>
            <a:ext cx="301815" cy="30181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FE53DDD-80DD-1351-1525-DFA37E031A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9"/>
          <a:stretch/>
        </p:blipFill>
        <p:spPr>
          <a:xfrm rot="16200000">
            <a:off x="11529274" y="445558"/>
            <a:ext cx="301814" cy="30181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5D3D12A-1275-380C-71DB-739026845E0C}"/>
              </a:ext>
            </a:extLst>
          </p:cNvPr>
          <p:cNvSpPr txBox="1"/>
          <p:nvPr/>
        </p:nvSpPr>
        <p:spPr>
          <a:xfrm>
            <a:off x="685345" y="1839219"/>
            <a:ext cx="4710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5400" dirty="0">
                <a:solidFill>
                  <a:schemeClr val="bg1"/>
                </a:solidFill>
                <a:latin typeface="Bebas Neue" panose="020B0606020202050201" pitchFamily="34" charset="0"/>
              </a:rPr>
              <a:t>El universo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6B9E461-2869-40E3-9AF2-F4C08894E879}"/>
              </a:ext>
            </a:extLst>
          </p:cNvPr>
          <p:cNvSpPr txBox="1"/>
          <p:nvPr/>
        </p:nvSpPr>
        <p:spPr>
          <a:xfrm>
            <a:off x="1398144" y="2590073"/>
            <a:ext cx="127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5400" dirty="0">
                <a:solidFill>
                  <a:schemeClr val="bg1"/>
                </a:solidFill>
                <a:latin typeface="Bebas Neue" panose="020B0606020202050201" pitchFamily="34" charset="0"/>
              </a:rPr>
              <a:t>de</a:t>
            </a:r>
            <a:endParaRPr lang="es-GT" sz="60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50288D7-A2D9-BB9A-3AE5-4ACED74988CD}"/>
              </a:ext>
            </a:extLst>
          </p:cNvPr>
          <p:cNvSpPr txBox="1"/>
          <p:nvPr/>
        </p:nvSpPr>
        <p:spPr>
          <a:xfrm>
            <a:off x="2083834" y="2590073"/>
            <a:ext cx="4146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5400" dirty="0">
                <a:solidFill>
                  <a:schemeClr val="bg1"/>
                </a:solidFill>
                <a:latin typeface="Bebas Neue" panose="020B0606020202050201" pitchFamily="34" charset="0"/>
              </a:rPr>
              <a:t>Apache cordova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1C82BBD-130C-2581-0490-8CFDEDA9A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12" y="3898578"/>
            <a:ext cx="1438476" cy="34294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E3CCB98F-7124-C08D-79EE-DE9D8C8009A3}"/>
              </a:ext>
            </a:extLst>
          </p:cNvPr>
          <p:cNvSpPr txBox="1"/>
          <p:nvPr/>
        </p:nvSpPr>
        <p:spPr>
          <a:xfrm>
            <a:off x="254582" y="4359974"/>
            <a:ext cx="250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AB37E6-BB32-AF19-3AFF-3B9FD75846D5}"/>
              </a:ext>
            </a:extLst>
          </p:cNvPr>
          <p:cNvSpPr txBox="1"/>
          <p:nvPr/>
        </p:nvSpPr>
        <p:spPr>
          <a:xfrm>
            <a:off x="360911" y="325520"/>
            <a:ext cx="2069021" cy="48003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93357"/>
              </a:avLst>
            </a:prstTxWarp>
            <a:spAutoFit/>
          </a:bodyPr>
          <a:lstStyle/>
          <a:p>
            <a:r>
              <a:rPr lang="es-GT" sz="3200" dirty="0" err="1">
                <a:solidFill>
                  <a:srgbClr val="C00000"/>
                </a:solidFill>
                <a:latin typeface="Bebas Neue" panose="020B0606020202050201" pitchFamily="34" charset="0"/>
              </a:rPr>
              <a:t>Coffee</a:t>
            </a:r>
            <a:r>
              <a:rPr lang="es-GT" sz="3200" dirty="0">
                <a:solidFill>
                  <a:srgbClr val="C00000"/>
                </a:solidFill>
                <a:latin typeface="Bebas Neue" panose="020B0606020202050201" pitchFamily="34" charset="0"/>
              </a:rPr>
              <a:t> &amp; </a:t>
            </a:r>
            <a:r>
              <a:rPr lang="es-GT" sz="3200" dirty="0" err="1">
                <a:solidFill>
                  <a:srgbClr val="C00000"/>
                </a:solidFill>
                <a:latin typeface="Bebas Neue" panose="020B0606020202050201" pitchFamily="34" charset="0"/>
              </a:rPr>
              <a:t>code</a:t>
            </a:r>
            <a:endParaRPr lang="es-GT" sz="2800" dirty="0">
              <a:solidFill>
                <a:srgbClr val="C00000"/>
              </a:solidFill>
              <a:latin typeface="Bebas Neue" panose="020B0606020202050201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Vista general de diapositiva 9">
                <a:extLst>
                  <a:ext uri="{FF2B5EF4-FFF2-40B4-BE49-F238E27FC236}">
                    <a16:creationId xmlns:a16="http://schemas.microsoft.com/office/drawing/2014/main" id="{2537E4CB-95F6-EE93-80B9-3A9AE12EE6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3624713"/>
                  </p:ext>
                </p:extLst>
              </p:nvPr>
            </p:nvGraphicFramePr>
            <p:xfrm>
              <a:off x="341060" y="4887127"/>
              <a:ext cx="2560000" cy="1440000"/>
            </p:xfrm>
            <a:graphic>
              <a:graphicData uri="http://schemas.microsoft.com/office/powerpoint/2016/slidezoom">
                <pslz:sldZm>
                  <pslz:sldZmObj sldId="260" cId="2651618499">
                    <pslz:zmPr id="{2D47B83E-8D41-4044-91B4-369665FD7E2B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508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Vista general de diapositiva 9">
                <a:extLst>
                  <a:ext uri="{FF2B5EF4-FFF2-40B4-BE49-F238E27FC236}">
                    <a16:creationId xmlns:a16="http://schemas.microsoft.com/office/drawing/2014/main" id="{2537E4CB-95F6-EE93-80B9-3A9AE12EE6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060" y="4887127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508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Vista general de diapositiva 11">
                <a:extLst>
                  <a:ext uri="{FF2B5EF4-FFF2-40B4-BE49-F238E27FC236}">
                    <a16:creationId xmlns:a16="http://schemas.microsoft.com/office/drawing/2014/main" id="{E9E9F8C7-8A21-4C69-CA5F-8937100FF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3522944"/>
                  </p:ext>
                </p:extLst>
              </p:nvPr>
            </p:nvGraphicFramePr>
            <p:xfrm>
              <a:off x="3058802" y="4887127"/>
              <a:ext cx="2560000" cy="1440000"/>
            </p:xfrm>
            <a:graphic>
              <a:graphicData uri="http://schemas.microsoft.com/office/powerpoint/2016/slidezoom">
                <pslz:sldZm>
                  <pslz:sldZmObj sldId="262" cId="2616121307">
                    <pslz:zmPr id="{FDF5E59F-13BA-429D-98E8-9AB03E243CB5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508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Vista general de diapositiva 11">
                <a:extLst>
                  <a:ext uri="{FF2B5EF4-FFF2-40B4-BE49-F238E27FC236}">
                    <a16:creationId xmlns:a16="http://schemas.microsoft.com/office/drawing/2014/main" id="{E9E9F8C7-8A21-4C69-CA5F-8937100FF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58802" y="4887127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508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Vista general de diapositiva 13">
                <a:extLst>
                  <a:ext uri="{FF2B5EF4-FFF2-40B4-BE49-F238E27FC236}">
                    <a16:creationId xmlns:a16="http://schemas.microsoft.com/office/drawing/2014/main" id="{6735DB28-F01D-8A44-7F5C-742EFA2FC9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8159332"/>
                  </p:ext>
                </p:extLst>
              </p:nvPr>
            </p:nvGraphicFramePr>
            <p:xfrm>
              <a:off x="5776544" y="4887832"/>
              <a:ext cx="2560000" cy="1440000"/>
            </p:xfrm>
            <a:graphic>
              <a:graphicData uri="http://schemas.microsoft.com/office/powerpoint/2016/slidezoom">
                <pslz:sldZm>
                  <pslz:sldZmObj sldId="263" cId="416652632">
                    <pslz:zmPr id="{7FD44F8F-2B64-4FB9-8492-C3B013C501E0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508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Vista general de diapositiva 13">
                <a:extLst>
                  <a:ext uri="{FF2B5EF4-FFF2-40B4-BE49-F238E27FC236}">
                    <a16:creationId xmlns:a16="http://schemas.microsoft.com/office/drawing/2014/main" id="{6735DB28-F01D-8A44-7F5C-742EFA2FC9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76544" y="4887832"/>
                <a:ext cx="2560000" cy="144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508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Vista general de diapositiva 18">
                <a:extLst>
                  <a:ext uri="{FF2B5EF4-FFF2-40B4-BE49-F238E27FC236}">
                    <a16:creationId xmlns:a16="http://schemas.microsoft.com/office/drawing/2014/main" id="{5015EEAF-CC63-CF71-7634-5A91E40692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5995521"/>
                  </p:ext>
                </p:extLst>
              </p:nvPr>
            </p:nvGraphicFramePr>
            <p:xfrm>
              <a:off x="8494286" y="4887127"/>
              <a:ext cx="2560000" cy="1440000"/>
            </p:xfrm>
            <a:graphic>
              <a:graphicData uri="http://schemas.microsoft.com/office/powerpoint/2016/slidezoom">
                <pslz:sldZm>
                  <pslz:sldZmObj sldId="264" cId="3237611846">
                    <pslz:zmPr id="{F75F77BA-41CF-462C-816B-3576A8E57636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effectLst>
                          <a:glow rad="508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Vista general de diapositiva 18">
                <a:extLst>
                  <a:ext uri="{FF2B5EF4-FFF2-40B4-BE49-F238E27FC236}">
                    <a16:creationId xmlns:a16="http://schemas.microsoft.com/office/drawing/2014/main" id="{5015EEAF-CC63-CF71-7634-5A91E40692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94286" y="4887127"/>
                <a:ext cx="2560000" cy="1440000"/>
              </a:xfrm>
              <a:prstGeom prst="rect">
                <a:avLst/>
              </a:prstGeom>
              <a:effectLst>
                <a:glow rad="50800">
                  <a:schemeClr val="bg1">
                    <a:alpha val="40000"/>
                  </a:schemeClr>
                </a:glo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Vista general de diapositiva 25">
                <a:extLst>
                  <a:ext uri="{FF2B5EF4-FFF2-40B4-BE49-F238E27FC236}">
                    <a16:creationId xmlns:a16="http://schemas.microsoft.com/office/drawing/2014/main" id="{977F2F92-430C-2108-554C-B8D5BF3F4A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9396524"/>
                  </p:ext>
                </p:extLst>
              </p:nvPr>
            </p:nvGraphicFramePr>
            <p:xfrm>
              <a:off x="11212028" y="4887127"/>
              <a:ext cx="2560000" cy="1440000"/>
            </p:xfrm>
            <a:graphic>
              <a:graphicData uri="http://schemas.microsoft.com/office/powerpoint/2016/slidezoom">
                <pslz:sldZm>
                  <pslz:sldZmObj sldId="261" cId="1472751220">
                    <pslz:zmPr id="{E2D651D3-6A9C-4300-962A-5DFFE069D2E7}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000" cy="1440000"/>
                        </a:xfrm>
                        <a:prstGeom prst="rect">
                          <a:avLst/>
                        </a:prstGeom>
                        <a:effectLst>
                          <a:glow rad="50800">
                            <a:schemeClr val="bg1">
                              <a:alpha val="40000"/>
                            </a:schemeClr>
                          </a:glo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Vista general de diapositiva 25">
                <a:extLst>
                  <a:ext uri="{FF2B5EF4-FFF2-40B4-BE49-F238E27FC236}">
                    <a16:creationId xmlns:a16="http://schemas.microsoft.com/office/drawing/2014/main" id="{977F2F92-430C-2108-554C-B8D5BF3F4A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12028" y="4887127"/>
                <a:ext cx="2560000" cy="1440000"/>
              </a:xfrm>
              <a:prstGeom prst="rect">
                <a:avLst/>
              </a:prstGeom>
              <a:effectLst>
                <a:glow rad="50800">
                  <a:schemeClr val="bg1">
                    <a:alpha val="40000"/>
                  </a:schemeClr>
                </a:glo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506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erra, Espacio, Luz De Sol">
            <a:extLst>
              <a:ext uri="{FF2B5EF4-FFF2-40B4-BE49-F238E27FC236}">
                <a16:creationId xmlns:a16="http://schemas.microsoft.com/office/drawing/2014/main" id="{7C6DCAB6-8D51-9F1A-9026-9A70A4D5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5000">
                <a:schemeClr val="tx1">
                  <a:alpha val="34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5D3D12A-1275-380C-71DB-739026845E0C}"/>
              </a:ext>
            </a:extLst>
          </p:cNvPr>
          <p:cNvSpPr txBox="1"/>
          <p:nvPr/>
        </p:nvSpPr>
        <p:spPr>
          <a:xfrm>
            <a:off x="621549" y="3256151"/>
            <a:ext cx="5474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ebas Neue" panose="020B0606020202050201" pitchFamily="34" charset="0"/>
              </a:rPr>
              <a:t>Historia |</a:t>
            </a:r>
          </a:p>
          <a:p>
            <a:r>
              <a:rPr lang="en-US" sz="5400" dirty="0" err="1">
                <a:solidFill>
                  <a:schemeClr val="bg1"/>
                </a:solidFill>
                <a:latin typeface="Bebas Neue" panose="020B0606020202050201" pitchFamily="34" charset="0"/>
              </a:rPr>
              <a:t>evoluci</a:t>
            </a:r>
            <a:r>
              <a:rPr lang="es-GT" sz="5400" dirty="0">
                <a:solidFill>
                  <a:schemeClr val="bg1"/>
                </a:solidFill>
                <a:latin typeface="Bebas Neue" panose="020B0606020202050201" pitchFamily="34" charset="0"/>
              </a:rPr>
              <a:t>ón…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2218E8-CEF5-F95B-B3DC-337F8B914094}"/>
              </a:ext>
            </a:extLst>
          </p:cNvPr>
          <p:cNvSpPr txBox="1"/>
          <p:nvPr/>
        </p:nvSpPr>
        <p:spPr>
          <a:xfrm>
            <a:off x="621549" y="5010477"/>
            <a:ext cx="108403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bg1"/>
                </a:solidFill>
                <a:latin typeface="+mj-lt"/>
              </a:rPr>
              <a:t>Desafíos y consideraciones</a:t>
            </a:r>
          </a:p>
          <a:p>
            <a:endParaRPr lang="es-GT" sz="2000" b="1" dirty="0">
              <a:solidFill>
                <a:schemeClr val="bg1"/>
              </a:solidFill>
              <a:latin typeface="+mj-lt"/>
            </a:endParaRPr>
          </a:p>
          <a:p>
            <a:r>
              <a:rPr lang="es-GT" dirty="0">
                <a:solidFill>
                  <a:schemeClr val="bg1"/>
                </a:solidFill>
                <a:latin typeface="+mj-lt"/>
              </a:rPr>
              <a:t>	</a:t>
            </a:r>
            <a:r>
              <a:rPr lang="es-GT" b="1" dirty="0">
                <a:solidFill>
                  <a:schemeClr val="bg1"/>
                </a:solidFill>
                <a:latin typeface="+mj-lt"/>
              </a:rPr>
              <a:t>Compatibilidad de plataforma</a:t>
            </a:r>
            <a:r>
              <a:rPr lang="es-GT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|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Rendimiento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|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Actualizaciones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de Plataforma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|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Seguridad</a:t>
            </a:r>
            <a:endParaRPr lang="es-GT" b="1" dirty="0">
              <a:solidFill>
                <a:schemeClr val="bg1"/>
              </a:solidFill>
              <a:latin typeface="+mj-lt"/>
            </a:endParaRPr>
          </a:p>
          <a:p>
            <a:endParaRPr lang="es-GT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13FE7A3-AAF2-231A-4F4A-F692440A8B0F}"/>
              </a:ext>
            </a:extLst>
          </p:cNvPr>
          <p:cNvSpPr txBox="1"/>
          <p:nvPr/>
        </p:nvSpPr>
        <p:spPr>
          <a:xfrm>
            <a:off x="10196365" y="5990392"/>
            <a:ext cx="1630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chemeClr val="bg1"/>
                </a:solidFill>
                <a:latin typeface="+mj-lt"/>
              </a:rPr>
              <a:t>Carlos García</a:t>
            </a:r>
            <a:endParaRPr lang="es-GT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08C8B8-85C5-AD32-D369-D1A5466CE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scena de píxeles de gráficos de 8 bits con una persona paseando a un perro en el parque">
            <a:extLst>
              <a:ext uri="{FF2B5EF4-FFF2-40B4-BE49-F238E27FC236}">
                <a16:creationId xmlns:a16="http://schemas.microsoft.com/office/drawing/2014/main" id="{412D9755-969A-D7CA-ED4F-893710D7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16194"/>
            <a:ext cx="12271093" cy="817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7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5D3D12A-1275-380C-71DB-739026845E0C}"/>
              </a:ext>
            </a:extLst>
          </p:cNvPr>
          <p:cNvSpPr txBox="1"/>
          <p:nvPr/>
        </p:nvSpPr>
        <p:spPr>
          <a:xfrm>
            <a:off x="621550" y="3295880"/>
            <a:ext cx="5068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5400" dirty="0">
                <a:solidFill>
                  <a:schemeClr val="bg1"/>
                </a:solidFill>
                <a:latin typeface="Bebas Neue" panose="020B0606020202050201" pitchFamily="34" charset="0"/>
              </a:rPr>
              <a:t>Arquitectura </a:t>
            </a:r>
            <a:r>
              <a:rPr lang="en-US" sz="5400" dirty="0">
                <a:solidFill>
                  <a:schemeClr val="bg1"/>
                </a:solidFill>
                <a:latin typeface="Bebas Neue" panose="020B0606020202050201" pitchFamily="34" charset="0"/>
              </a:rPr>
              <a:t>| Casos de </a:t>
            </a:r>
            <a:r>
              <a:rPr lang="en-US" sz="5400" dirty="0" err="1">
                <a:solidFill>
                  <a:schemeClr val="bg1"/>
                </a:solidFill>
                <a:latin typeface="Bebas Neue" panose="020B0606020202050201" pitchFamily="34" charset="0"/>
              </a:rPr>
              <a:t>uso</a:t>
            </a:r>
            <a:endParaRPr lang="es-GT" sz="5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2218E8-CEF5-F95B-B3DC-337F8B914094}"/>
              </a:ext>
            </a:extLst>
          </p:cNvPr>
          <p:cNvSpPr txBox="1"/>
          <p:nvPr/>
        </p:nvSpPr>
        <p:spPr>
          <a:xfrm>
            <a:off x="621550" y="4979581"/>
            <a:ext cx="2104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 err="1">
                <a:solidFill>
                  <a:schemeClr val="bg1"/>
                </a:solidFill>
                <a:latin typeface="+mj-lt"/>
              </a:rPr>
              <a:t>WebView</a:t>
            </a:r>
            <a:endParaRPr lang="es-GT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 err="1">
                <a:solidFill>
                  <a:schemeClr val="bg1"/>
                </a:solidFill>
                <a:latin typeface="+mj-lt"/>
              </a:rPr>
              <a:t>APIs</a:t>
            </a:r>
            <a:r>
              <a:rPr lang="es-GT" dirty="0">
                <a:solidFill>
                  <a:schemeClr val="bg1"/>
                </a:solidFill>
                <a:latin typeface="+mj-lt"/>
              </a:rPr>
              <a:t> Nativas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 err="1">
                <a:solidFill>
                  <a:schemeClr val="bg1"/>
                </a:solidFill>
                <a:latin typeface="+mj-lt"/>
              </a:rPr>
              <a:t>Plugins</a:t>
            </a:r>
            <a:endParaRPr lang="es-GT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Plataformas</a:t>
            </a:r>
          </a:p>
          <a:p>
            <a:endParaRPr lang="es-GT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7470EA-C844-861E-E346-26B4AA6A8E8D}"/>
              </a:ext>
            </a:extLst>
          </p:cNvPr>
          <p:cNvSpPr txBox="1"/>
          <p:nvPr/>
        </p:nvSpPr>
        <p:spPr>
          <a:xfrm>
            <a:off x="10196365" y="5990392"/>
            <a:ext cx="1630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 err="1">
                <a:solidFill>
                  <a:schemeClr val="bg1"/>
                </a:solidFill>
                <a:latin typeface="+mj-lt"/>
              </a:rPr>
              <a:t>Rudgar</a:t>
            </a:r>
            <a:r>
              <a:rPr lang="es-GT" sz="2000" b="1" dirty="0">
                <a:solidFill>
                  <a:schemeClr val="bg1"/>
                </a:solidFill>
                <a:latin typeface="+mj-lt"/>
              </a:rPr>
              <a:t> Leiva</a:t>
            </a:r>
            <a:endParaRPr lang="es-GT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098C20-9361-1AEE-679A-C0764161731B}"/>
              </a:ext>
            </a:extLst>
          </p:cNvPr>
          <p:cNvSpPr txBox="1"/>
          <p:nvPr/>
        </p:nvSpPr>
        <p:spPr>
          <a:xfrm>
            <a:off x="2572071" y="4979581"/>
            <a:ext cx="424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Desarrollo de aplicaciones empresariales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Aplicaciones de comercio electrónico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Aplicaciones educativas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0CB766-82A7-3E98-0D47-2A81B575F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2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Lindo gato en el interior">
            <a:extLst>
              <a:ext uri="{FF2B5EF4-FFF2-40B4-BE49-F238E27FC236}">
                <a16:creationId xmlns:a16="http://schemas.microsoft.com/office/drawing/2014/main" id="{7F21C303-AAD7-0251-97C2-B75FC828B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64" y="0"/>
            <a:ext cx="12192000" cy="683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7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5D3D12A-1275-380C-71DB-739026845E0C}"/>
              </a:ext>
            </a:extLst>
          </p:cNvPr>
          <p:cNvSpPr txBox="1"/>
          <p:nvPr/>
        </p:nvSpPr>
        <p:spPr>
          <a:xfrm>
            <a:off x="621550" y="3295880"/>
            <a:ext cx="4710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5400" dirty="0">
                <a:solidFill>
                  <a:schemeClr val="bg1"/>
                </a:solidFill>
                <a:latin typeface="Bebas Neue" panose="020B0606020202050201" pitchFamily="34" charset="0"/>
              </a:rPr>
              <a:t>Características </a:t>
            </a:r>
            <a:r>
              <a:rPr lang="en-US" sz="5400" dirty="0">
                <a:solidFill>
                  <a:schemeClr val="bg1"/>
                </a:solidFill>
                <a:latin typeface="Bebas Neue" panose="020B0606020202050201" pitchFamily="34" charset="0"/>
              </a:rPr>
              <a:t>| Perspectivas</a:t>
            </a:r>
            <a:endParaRPr lang="es-GT" sz="5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2218E8-CEF5-F95B-B3DC-337F8B914094}"/>
              </a:ext>
            </a:extLst>
          </p:cNvPr>
          <p:cNvSpPr txBox="1"/>
          <p:nvPr/>
        </p:nvSpPr>
        <p:spPr>
          <a:xfrm>
            <a:off x="621550" y="5050206"/>
            <a:ext cx="5185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Desarrollo multiplataforma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Acceso a funcionalidades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Desarrollo en estándares básicos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Soporte para herramientas de desarrollo populares</a:t>
            </a:r>
          </a:p>
          <a:p>
            <a:endParaRPr lang="es-GT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EEE61AF-EC0A-A9CE-9635-9272A29E151F}"/>
              </a:ext>
            </a:extLst>
          </p:cNvPr>
          <p:cNvSpPr txBox="1"/>
          <p:nvPr/>
        </p:nvSpPr>
        <p:spPr>
          <a:xfrm>
            <a:off x="10049933" y="5990392"/>
            <a:ext cx="177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chemeClr val="bg1"/>
                </a:solidFill>
                <a:latin typeface="+mj-lt"/>
              </a:rPr>
              <a:t>Carlos Cabrera</a:t>
            </a:r>
            <a:endParaRPr lang="es-GT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CFDB35-97BF-386E-AF8D-832B0BFBE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810CB2E-43EC-94F9-D768-BF540C17016F}"/>
              </a:ext>
            </a:extLst>
          </p:cNvPr>
          <p:cNvSpPr txBox="1"/>
          <p:nvPr/>
        </p:nvSpPr>
        <p:spPr>
          <a:xfrm>
            <a:off x="6167639" y="5028295"/>
            <a:ext cx="5185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Competencia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Soporte y desarrollo activo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Evolución de los sistemas móviles</a:t>
            </a: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1665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sona que asiste a un evento oficial">
            <a:extLst>
              <a:ext uri="{FF2B5EF4-FFF2-40B4-BE49-F238E27FC236}">
                <a16:creationId xmlns:a16="http://schemas.microsoft.com/office/drawing/2014/main" id="{9796A691-7652-F90D-18B9-269B72AE1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3209"/>
            <a:ext cx="12192000" cy="812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1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5D3D12A-1275-380C-71DB-739026845E0C}"/>
              </a:ext>
            </a:extLst>
          </p:cNvPr>
          <p:cNvSpPr txBox="1"/>
          <p:nvPr/>
        </p:nvSpPr>
        <p:spPr>
          <a:xfrm>
            <a:off x="621550" y="3295880"/>
            <a:ext cx="5474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5400" dirty="0">
                <a:solidFill>
                  <a:schemeClr val="bg1"/>
                </a:solidFill>
                <a:latin typeface="Bebas Neue" panose="020B0606020202050201" pitchFamily="34" charset="0"/>
              </a:rPr>
              <a:t>Desarrollo </a:t>
            </a:r>
            <a:r>
              <a:rPr lang="en-US" sz="5400" dirty="0">
                <a:solidFill>
                  <a:schemeClr val="bg1"/>
                </a:solidFill>
                <a:latin typeface="Bebas Neue" panose="020B0606020202050201" pitchFamily="34" charset="0"/>
              </a:rPr>
              <a:t>| </a:t>
            </a:r>
          </a:p>
          <a:p>
            <a:r>
              <a:rPr lang="en-US" sz="5400" dirty="0">
                <a:solidFill>
                  <a:schemeClr val="bg1"/>
                </a:solidFill>
                <a:latin typeface="Bebas Neue" panose="020B0606020202050201" pitchFamily="34" charset="0"/>
              </a:rPr>
              <a:t>pruebas</a:t>
            </a:r>
            <a:endParaRPr lang="es-GT" sz="5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2218E8-CEF5-F95B-B3DC-337F8B914094}"/>
              </a:ext>
            </a:extLst>
          </p:cNvPr>
          <p:cNvSpPr txBox="1"/>
          <p:nvPr/>
        </p:nvSpPr>
        <p:spPr>
          <a:xfrm>
            <a:off x="621550" y="4962648"/>
            <a:ext cx="5351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Configuración de entorno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Estructura del proyecto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Desarrollo de aplicación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Prueba y depuración</a:t>
            </a:r>
          </a:p>
          <a:p>
            <a:endParaRPr lang="es-GT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5C725C8-5B91-8B50-1D5E-7FA861B7F085}"/>
              </a:ext>
            </a:extLst>
          </p:cNvPr>
          <p:cNvSpPr txBox="1"/>
          <p:nvPr/>
        </p:nvSpPr>
        <p:spPr>
          <a:xfrm>
            <a:off x="10033000" y="5990392"/>
            <a:ext cx="17939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chemeClr val="bg1"/>
                </a:solidFill>
                <a:latin typeface="+mj-lt"/>
              </a:rPr>
              <a:t>Anthony Doren</a:t>
            </a:r>
            <a:endParaRPr lang="es-GT" b="1" dirty="0">
              <a:solidFill>
                <a:schemeClr val="bg1"/>
              </a:solidFill>
              <a:latin typeface="+mj-lt"/>
            </a:endParaRPr>
          </a:p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89EAAE-2401-A985-A819-E473BE86C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1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uper Hero, Superhéroe, Fantasía">
            <a:extLst>
              <a:ext uri="{FF2B5EF4-FFF2-40B4-BE49-F238E27FC236}">
                <a16:creationId xmlns:a16="http://schemas.microsoft.com/office/drawing/2014/main" id="{E295608E-CB44-810C-C373-B1D7EA5C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57C0909-57C4-ED85-FA0E-CBDDBFDB871B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>
                  <a:alpha val="7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5D3D12A-1275-380C-71DB-739026845E0C}"/>
              </a:ext>
            </a:extLst>
          </p:cNvPr>
          <p:cNvSpPr txBox="1"/>
          <p:nvPr/>
        </p:nvSpPr>
        <p:spPr>
          <a:xfrm>
            <a:off x="621550" y="3295880"/>
            <a:ext cx="4710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5400" dirty="0">
                <a:solidFill>
                  <a:schemeClr val="bg1"/>
                </a:solidFill>
                <a:latin typeface="Bebas Neue" panose="020B0606020202050201" pitchFamily="34" charset="0"/>
              </a:rPr>
              <a:t>Ecosistema | publicación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753705-4B6D-BA89-BAA3-915E6B9D2BB9}"/>
              </a:ext>
            </a:extLst>
          </p:cNvPr>
          <p:cNvSpPr txBox="1"/>
          <p:nvPr/>
        </p:nvSpPr>
        <p:spPr>
          <a:xfrm>
            <a:off x="621550" y="5064494"/>
            <a:ext cx="4373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Comunidad de Desarrolladores (ASF)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Documentación y Recursos de aprendizaje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GT" dirty="0">
                <a:solidFill>
                  <a:schemeClr val="bg1"/>
                </a:solidFill>
                <a:latin typeface="+mj-lt"/>
              </a:rPr>
              <a:t>Eventos y conferencias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GT" dirty="0">
              <a:solidFill>
                <a:schemeClr val="bg1"/>
              </a:solidFill>
              <a:latin typeface="+mj-lt"/>
            </a:endParaRPr>
          </a:p>
          <a:p>
            <a:endParaRPr lang="es-GT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B15F23-32F1-5E42-B1E5-D62059A62248}"/>
              </a:ext>
            </a:extLst>
          </p:cNvPr>
          <p:cNvSpPr txBox="1"/>
          <p:nvPr/>
        </p:nvSpPr>
        <p:spPr>
          <a:xfrm>
            <a:off x="9880599" y="5990392"/>
            <a:ext cx="194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chemeClr val="bg1"/>
                </a:solidFill>
                <a:latin typeface="+mj-lt"/>
              </a:rPr>
              <a:t>Joshua Realiquez</a:t>
            </a:r>
            <a:endParaRPr lang="es-GT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0576928-EC03-2D89-41D6-FD6DE48997CC}"/>
              </a:ext>
            </a:extLst>
          </p:cNvPr>
          <p:cNvSpPr txBox="1"/>
          <p:nvPr/>
        </p:nvSpPr>
        <p:spPr>
          <a:xfrm>
            <a:off x="5448800" y="5050206"/>
            <a:ext cx="549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>
                <a:solidFill>
                  <a:schemeClr val="bg1"/>
                </a:solidFill>
                <a:latin typeface="+mj-lt"/>
              </a:rPr>
              <a:t>Empaquetado: Play Store, App Store, Windows </a:t>
            </a:r>
            <a:r>
              <a:rPr lang="es-GT" dirty="0" err="1">
                <a:solidFill>
                  <a:schemeClr val="bg1"/>
                </a:solidFill>
                <a:latin typeface="+mj-lt"/>
              </a:rPr>
              <a:t>Phone</a:t>
            </a:r>
            <a:endParaRPr lang="es-GT" dirty="0">
              <a:solidFill>
                <a:schemeClr val="bg1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GT" dirty="0">
                <a:solidFill>
                  <a:schemeClr val="bg1"/>
                </a:solidFill>
                <a:latin typeface="+mj-lt"/>
              </a:rPr>
              <a:t>APK | IPA | XAP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>
                <a:solidFill>
                  <a:schemeClr val="bg1"/>
                </a:solidFill>
                <a:latin typeface="+mj-lt"/>
              </a:rPr>
              <a:t>Android Studio | </a:t>
            </a:r>
            <a:r>
              <a:rPr lang="es-GT" dirty="0" err="1">
                <a:solidFill>
                  <a:schemeClr val="bg1"/>
                </a:solidFill>
                <a:latin typeface="+mj-lt"/>
              </a:rPr>
              <a:t>Xcode</a:t>
            </a:r>
            <a:r>
              <a:rPr lang="es-GT" dirty="0">
                <a:solidFill>
                  <a:schemeClr val="bg1"/>
                </a:solidFill>
                <a:latin typeface="+mj-lt"/>
              </a:rPr>
              <a:t> | Visual Studio</a:t>
            </a:r>
          </a:p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67636-F793-FE5D-D1C5-92950E687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5969" cy="12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193</Words>
  <Application>Microsoft Office PowerPoint</Application>
  <PresentationFormat>Panorámica</PresentationFormat>
  <Paragraphs>68</Paragraphs>
  <Slides>21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Calibri Light</vt:lpstr>
      <vt:lpstr>Courier New</vt:lpstr>
      <vt:lpstr>Arial</vt:lpstr>
      <vt:lpstr>Calibri</vt:lpstr>
      <vt:lpstr>Bebas Neue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Up</dc:title>
  <dc:creator>Isaac Realiquez</dc:creator>
  <cp:lastModifiedBy>jrealiquez-2019342</cp:lastModifiedBy>
  <cp:revision>3</cp:revision>
  <dcterms:created xsi:type="dcterms:W3CDTF">2024-04-01T02:44:17Z</dcterms:created>
  <dcterms:modified xsi:type="dcterms:W3CDTF">2024-05-14T03:58:31Z</dcterms:modified>
</cp:coreProperties>
</file>